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71" r:id="rId4"/>
    <p:sldId id="257" r:id="rId5"/>
    <p:sldId id="258" r:id="rId6"/>
    <p:sldId id="259" r:id="rId7"/>
    <p:sldId id="260" r:id="rId8"/>
    <p:sldId id="261" r:id="rId9"/>
    <p:sldId id="262" r:id="rId10"/>
    <p:sldId id="264" r:id="rId11"/>
    <p:sldId id="265" r:id="rId12"/>
    <p:sldId id="266" r:id="rId13"/>
    <p:sldId id="267" r:id="rId14"/>
    <p:sldId id="268" r:id="rId15"/>
    <p:sldId id="263" r:id="rId16"/>
    <p:sldId id="270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2F5F1-1500-4917-A56C-BCC2FF406365}" type="datetimeFigureOut">
              <a:rPr lang="ru-RU" smtClean="0"/>
              <a:pPr/>
              <a:t>16.05.2017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17607-6D4E-45C4-9852-0B1284C58F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2F5F1-1500-4917-A56C-BCC2FF406365}" type="datetimeFigureOut">
              <a:rPr lang="ru-RU" smtClean="0"/>
              <a:pPr/>
              <a:t>16.05.2017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17607-6D4E-45C4-9852-0B1284C58F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2F5F1-1500-4917-A56C-BCC2FF406365}" type="datetimeFigureOut">
              <a:rPr lang="ru-RU" smtClean="0"/>
              <a:pPr/>
              <a:t>16.05.2017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17607-6D4E-45C4-9852-0B1284C58F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2F5F1-1500-4917-A56C-BCC2FF406365}" type="datetimeFigureOut">
              <a:rPr lang="ru-RU" smtClean="0"/>
              <a:pPr/>
              <a:t>16.05.2017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17607-6D4E-45C4-9852-0B1284C58F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2F5F1-1500-4917-A56C-BCC2FF406365}" type="datetimeFigureOut">
              <a:rPr lang="ru-RU" smtClean="0"/>
              <a:pPr/>
              <a:t>16.05.2017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17607-6D4E-45C4-9852-0B1284C58F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2F5F1-1500-4917-A56C-BCC2FF406365}" type="datetimeFigureOut">
              <a:rPr lang="ru-RU" smtClean="0"/>
              <a:pPr/>
              <a:t>16.05.2017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17607-6D4E-45C4-9852-0B1284C58F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2F5F1-1500-4917-A56C-BCC2FF406365}" type="datetimeFigureOut">
              <a:rPr lang="ru-RU" smtClean="0"/>
              <a:pPr/>
              <a:t>16.05.2017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17607-6D4E-45C4-9852-0B1284C58F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2F5F1-1500-4917-A56C-BCC2FF406365}" type="datetimeFigureOut">
              <a:rPr lang="ru-RU" smtClean="0"/>
              <a:pPr/>
              <a:t>16.05.2017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17607-6D4E-45C4-9852-0B1284C58F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2F5F1-1500-4917-A56C-BCC2FF406365}" type="datetimeFigureOut">
              <a:rPr lang="ru-RU" smtClean="0"/>
              <a:pPr/>
              <a:t>16.05.2017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17607-6D4E-45C4-9852-0B1284C58F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2F5F1-1500-4917-A56C-BCC2FF406365}" type="datetimeFigureOut">
              <a:rPr lang="ru-RU" smtClean="0"/>
              <a:pPr/>
              <a:t>16.05.2017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17607-6D4E-45C4-9852-0B1284C58F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2F5F1-1500-4917-A56C-BCC2FF406365}" type="datetimeFigureOut">
              <a:rPr lang="ru-RU" smtClean="0"/>
              <a:pPr/>
              <a:t>16.05.2017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17607-6D4E-45C4-9852-0B1284C58F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A2F5F1-1500-4917-A56C-BCC2FF406365}" type="datetimeFigureOut">
              <a:rPr lang="ru-RU" smtClean="0"/>
              <a:pPr/>
              <a:t>16.05.2017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917607-6D4E-45C4-9852-0B1284C58FD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71472" y="357166"/>
            <a:ext cx="81439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Муниципальное бюджетное учреждение культуры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«Централизованная библиотечная система Златоустовского городского округа»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Центральная городская библиотека</a:t>
            </a:r>
          </a:p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1500174"/>
            <a:ext cx="814393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Уличные мероприятия </a:t>
            </a:r>
          </a:p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для библиотек</a:t>
            </a: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мини – обзор</a:t>
            </a: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Составитель:</a:t>
            </a:r>
          </a:p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Пивоварова О.В.,</a:t>
            </a:r>
          </a:p>
          <a:p>
            <a:pPr algn="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методист ОМО ЦГБ</a:t>
            </a:r>
          </a:p>
          <a:p>
            <a:pPr algn="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Златоуст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2017</a:t>
            </a:r>
          </a:p>
          <a:p>
            <a:pPr algn="ctr"/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000108"/>
            <a:ext cx="3714776" cy="3357586"/>
          </a:xfrm>
        </p:spPr>
        <p:txBody>
          <a:bodyPr>
            <a:noAutofit/>
          </a:bodyPr>
          <a:lstStyle/>
          <a:p>
            <a:pPr algn="l"/>
            <a:r>
              <a:rPr lang="ru-RU" sz="24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Бонранти</a:t>
            </a:r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 Я.</a:t>
            </a: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/>
            </a:r>
            <a:b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      Вместе с детьми в свободный </a:t>
            </a: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час </a:t>
            </a:r>
            <a:r>
              <a:rPr lang="en-US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[</a:t>
            </a: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текст</a:t>
            </a:r>
            <a:r>
              <a:rPr lang="en-US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]</a:t>
            </a: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/ </a:t>
            </a: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Я. </a:t>
            </a:r>
            <a:r>
              <a:rPr lang="ru-RU" sz="2400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Бонранти</a:t>
            </a: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 // Дошкольное воспитание.- 1999.- № 2.- С. 95-96</a:t>
            </a:r>
            <a:b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/>
            </a:r>
            <a:b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r>
              <a:rPr lang="ru-RU" sz="2400" i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Веселые минутки: игры, скороговорки</a:t>
            </a:r>
            <a:endParaRPr lang="ru-RU" sz="2400" i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itchFamily="18" charset="0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4929190" y="1071546"/>
            <a:ext cx="3071834" cy="4191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7686" y="1500174"/>
            <a:ext cx="4186238" cy="3000396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/>
              <a:t>     </a:t>
            </a:r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Игры! Игры! Игры</a:t>
            </a:r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!</a:t>
            </a:r>
            <a:r>
              <a:rPr lang="en-US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 [</a:t>
            </a: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текст</a:t>
            </a:r>
            <a:r>
              <a:rPr lang="en-US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]</a:t>
            </a:r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 </a:t>
            </a: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// Книжки, нотки и игрушки…   .- 2002.- № 5.- С. </a:t>
            </a: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27-28</a:t>
            </a:r>
            <a:b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/>
            </a:r>
            <a:b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r>
              <a:rPr lang="ru-RU" sz="2400" i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    Подвижные игры для детей 2 - 7 лет</a:t>
            </a: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.</a:t>
            </a:r>
            <a:endParaRPr lang="ru-RU" sz="24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/>
          <a:stretch>
            <a:fillRect/>
          </a:stretch>
        </p:blipFill>
        <p:spPr bwMode="auto">
          <a:xfrm>
            <a:off x="857224" y="1142984"/>
            <a:ext cx="3071834" cy="442915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071546"/>
            <a:ext cx="4929222" cy="3714776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/>
              <a:t> </a:t>
            </a:r>
            <a:r>
              <a:rPr lang="ru-RU" sz="24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Маменко</a:t>
            </a:r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 И.М. </a:t>
            </a: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  </a:t>
            </a:r>
            <a:b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     Праздник воздушных </a:t>
            </a: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шаров </a:t>
            </a:r>
            <a:r>
              <a:rPr lang="en-US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[</a:t>
            </a: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текст</a:t>
            </a:r>
            <a:r>
              <a:rPr lang="en-US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] </a:t>
            </a: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/ </a:t>
            </a: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И.М. </a:t>
            </a:r>
            <a:r>
              <a:rPr lang="ru-RU" sz="2400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Маменко</a:t>
            </a: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// Книжки, нотки и игрушки…   .- 2005.- № 4.- С. 69-70</a:t>
            </a:r>
            <a:b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/>
            </a:r>
            <a:b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    </a:t>
            </a:r>
            <a:r>
              <a:rPr lang="ru-RU" sz="2400" i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Подвижные игры с воздушными шарами</a:t>
            </a:r>
            <a:endParaRPr lang="ru-RU" sz="2400" i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1071546"/>
            <a:ext cx="3071834" cy="442915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4810" y="1571612"/>
            <a:ext cx="4714908" cy="3214710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/>
              <a:t>     </a:t>
            </a:r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Трубка </a:t>
            </a:r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мира</a:t>
            </a:r>
            <a:r>
              <a:rPr lang="en-US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 [</a:t>
            </a: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текст</a:t>
            </a:r>
            <a:r>
              <a:rPr lang="en-US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]</a:t>
            </a:r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 </a:t>
            </a: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// Читаем, учимся, играем.- 2005.- № 4.- С. 78-83</a:t>
            </a:r>
            <a:b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/>
            </a:r>
            <a:b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     </a:t>
            </a:r>
            <a:r>
              <a:rPr lang="ru-RU" sz="2400" i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Сценарий увлекательной </a:t>
            </a:r>
            <a:r>
              <a:rPr lang="en-US" sz="2400" i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/>
            </a:r>
            <a:br>
              <a:rPr lang="en-US" sz="2400" i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r>
              <a:rPr lang="ru-RU" sz="2400" i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и </a:t>
            </a:r>
            <a:r>
              <a:rPr lang="ru-RU" sz="2400" i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познавательной игры в индейцев для среднего школьного возраста.</a:t>
            </a:r>
            <a:endParaRPr lang="ru-RU" sz="2400" i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/>
          <a:stretch>
            <a:fillRect/>
          </a:stretch>
        </p:blipFill>
        <p:spPr bwMode="auto">
          <a:xfrm>
            <a:off x="357158" y="1214422"/>
            <a:ext cx="3719519" cy="385765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357166"/>
            <a:ext cx="5214974" cy="172560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/>
            </a:r>
            <a:b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Библиотечные  </a:t>
            </a:r>
            <a:b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уличные акции</a:t>
            </a:r>
            <a:b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endParaRPr lang="ru-RU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/>
          <a:stretch>
            <a:fillRect/>
          </a:stretch>
        </p:blipFill>
        <p:spPr bwMode="auto">
          <a:xfrm>
            <a:off x="1714480" y="2285992"/>
            <a:ext cx="5729285" cy="42148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071546"/>
            <a:ext cx="5143536" cy="3714776"/>
          </a:xfrm>
        </p:spPr>
        <p:txBody>
          <a:bodyPr>
            <a:noAutofit/>
          </a:bodyPr>
          <a:lstStyle/>
          <a:p>
            <a:pPr algn="l"/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Корнеева Ю.С.</a:t>
            </a: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/>
            </a:r>
            <a:b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     От «открытого» чтения  к творчеству и познанию </a:t>
            </a:r>
            <a:r>
              <a:rPr lang="en-US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[</a:t>
            </a: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текст</a:t>
            </a:r>
            <a:r>
              <a:rPr lang="en-US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] </a:t>
            </a: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/ </a:t>
            </a: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Ю.С. Корнеева // Библиотечное дело.- 2016.- № 9.- С. 18-20</a:t>
            </a:r>
            <a:b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/>
            </a:r>
            <a:b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      </a:t>
            </a:r>
            <a:r>
              <a:rPr lang="ru-RU" sz="2400" i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Библиотечные акции в городском </a:t>
            </a:r>
            <a:r>
              <a:rPr lang="ru-RU" sz="2400" i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пространстве</a:t>
            </a:r>
            <a:r>
              <a:rPr lang="ru-RU" sz="2400" i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.</a:t>
            </a:r>
            <a:endParaRPr lang="ru-RU" sz="2400" i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/>
          <a:stretch>
            <a:fillRect/>
          </a:stretch>
        </p:blipFill>
        <p:spPr bwMode="auto">
          <a:xfrm>
            <a:off x="5643570" y="1214422"/>
            <a:ext cx="3000396" cy="414340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48" y="1714488"/>
            <a:ext cx="4143404" cy="2643206"/>
          </a:xfrm>
        </p:spPr>
        <p:txBody>
          <a:bodyPr>
            <a:noAutofit/>
          </a:bodyPr>
          <a:lstStyle/>
          <a:p>
            <a:pPr algn="l"/>
            <a:r>
              <a:rPr lang="ru-RU" sz="24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Сабитова</a:t>
            </a:r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 Р.</a:t>
            </a: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/>
            </a:r>
            <a:b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      Приглашаются </a:t>
            </a: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гурманы</a:t>
            </a:r>
            <a:r>
              <a:rPr lang="en-US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 [</a:t>
            </a: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текст</a:t>
            </a:r>
            <a:r>
              <a:rPr lang="en-US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]</a:t>
            </a: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 </a:t>
            </a: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/ </a:t>
            </a:r>
            <a:r>
              <a:rPr lang="ru-RU" sz="2400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Р.Сабитова</a:t>
            </a: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 // Библиотека.- 2015.- № 12.- С. 28-30</a:t>
            </a:r>
            <a:b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/>
            </a:r>
            <a:b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     </a:t>
            </a:r>
            <a:r>
              <a:rPr lang="ru-RU" sz="2400" i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Библиотечные акции</a:t>
            </a:r>
            <a:endParaRPr lang="ru-RU" sz="2400" i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itchFamily="18" charset="0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lum bright="-10000" contrast="30000"/>
          </a:blip>
          <a:srcRect/>
          <a:stretch>
            <a:fillRect/>
          </a:stretch>
        </p:blipFill>
        <p:spPr bwMode="auto">
          <a:xfrm>
            <a:off x="714348" y="1142984"/>
            <a:ext cx="3009906" cy="425292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1168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</a:t>
            </a:r>
            <a:br>
              <a:rPr lang="ru-RU" dirty="0" smtClean="0"/>
            </a:b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ОМО ЦГБ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вам помогут подобрать материалы для проведения уличных мероприятий и проконсультируют. </a:t>
            </a:r>
            <a:b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Спасибо за внимание и успехов  в работе!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571480"/>
            <a:ext cx="7072362" cy="171451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  <a:cs typeface="Times New Roman" pitchFamily="18" charset="0"/>
              </a:rPr>
              <a:t>Уличные мероприятия </a:t>
            </a:r>
            <a:b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  <a:cs typeface="Times New Roman" pitchFamily="18" charset="0"/>
              </a:rPr>
              <a:t>для библиотек</a:t>
            </a:r>
            <a:b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  <a:cs typeface="Times New Roman" pitchFamily="18" charset="0"/>
              </a:rPr>
            </a:br>
            <a:endParaRPr lang="ru-RU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lum bright="10000" contrast="10000"/>
          </a:blip>
          <a:srcRect/>
          <a:stretch>
            <a:fillRect/>
          </a:stretch>
        </p:blipFill>
        <p:spPr bwMode="auto">
          <a:xfrm>
            <a:off x="1571604" y="2643182"/>
            <a:ext cx="5595950" cy="37147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00100" y="571480"/>
            <a:ext cx="7000924" cy="175432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Игры на воздухе, </a:t>
            </a:r>
            <a:b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или летние игры </a:t>
            </a:r>
          </a:p>
          <a:p>
            <a:pPr algn="ctr"/>
            <a: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для детей – школьников </a:t>
            </a:r>
            <a:endParaRPr lang="ru-RU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2714620"/>
            <a:ext cx="5976934" cy="36433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86182" y="500042"/>
            <a:ext cx="5143536" cy="6000792"/>
          </a:xfrm>
        </p:spPr>
        <p:txBody>
          <a:bodyPr>
            <a:noAutofit/>
          </a:bodyPr>
          <a:lstStyle/>
          <a:p>
            <a:pPr algn="l"/>
            <a:r>
              <a:rPr lang="ru-RU" sz="2400" i="1" dirty="0" smtClean="0">
                <a:solidFill>
                  <a:srgbClr val="002060"/>
                </a:solidFill>
                <a:latin typeface="Palatino Linotype" pitchFamily="18" charset="0"/>
              </a:rPr>
              <a:t>    </a:t>
            </a:r>
            <a:br>
              <a:rPr lang="ru-RU" sz="2400" i="1" dirty="0" smtClean="0">
                <a:solidFill>
                  <a:srgbClr val="002060"/>
                </a:solidFill>
                <a:latin typeface="Palatino Linotype" pitchFamily="18" charset="0"/>
              </a:rPr>
            </a:br>
            <a:r>
              <a:rPr lang="ru-RU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 </a:t>
            </a: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    </a:t>
            </a:r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Детские праздники</a:t>
            </a: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. </a:t>
            </a:r>
            <a:r>
              <a:rPr lang="en-US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[</a:t>
            </a: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текст</a:t>
            </a:r>
            <a:r>
              <a:rPr lang="en-US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]</a:t>
            </a: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 Изд. 2-е / сост. Т. Новоселова. - Ростов </a:t>
            </a:r>
            <a:r>
              <a:rPr lang="ru-RU" sz="2400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н</a:t>
            </a: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/Д : Изд-во «Феникс», 2003.- 256 с.</a:t>
            </a:r>
            <a:b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r>
              <a:rPr lang="ru-RU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/>
            </a:r>
            <a:br>
              <a:rPr lang="ru-RU" sz="24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     В книге «Детские праздники» собраны игры для детей школьного возраста, рассчитанные для занятий ими на улице в летний период.</a:t>
            </a:r>
            <a:b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     Подойдет для библиотекарей, педагогов, воспитателей детских садов, организаторов мероприятий и родителей. </a:t>
            </a:r>
            <a:b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r>
              <a:rPr lang="ru-RU" sz="1800" i="1" dirty="0">
                <a:latin typeface="Palatino Linotype" pitchFamily="18" charset="0"/>
              </a:rPr>
              <a:t/>
            </a:r>
            <a:br>
              <a:rPr lang="ru-RU" sz="1800" i="1" dirty="0">
                <a:latin typeface="Palatino Linotype" pitchFamily="18" charset="0"/>
              </a:rPr>
            </a:br>
            <a:endParaRPr lang="ru-RU" sz="1800" i="1" dirty="0">
              <a:latin typeface="Palatino Linotype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357158" y="357166"/>
            <a:ext cx="3071834" cy="44291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lum bright="10000" contrast="10000"/>
          </a:blip>
          <a:srcRect/>
          <a:stretch>
            <a:fillRect/>
          </a:stretch>
        </p:blipFill>
        <p:spPr bwMode="auto">
          <a:xfrm>
            <a:off x="4357686" y="2285992"/>
            <a:ext cx="4500626" cy="321471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4286280" cy="6215106"/>
          </a:xfrm>
        </p:spPr>
        <p:txBody>
          <a:bodyPr numCol="1">
            <a:noAutofit/>
          </a:bodyPr>
          <a:lstStyle/>
          <a:p>
            <a:pPr algn="l"/>
            <a:r>
              <a:rPr lang="ru-RU" sz="3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 </a:t>
            </a:r>
            <a:r>
              <a:rPr lang="ru-RU" sz="36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  </a:t>
            </a:r>
            <a:r>
              <a:rPr lang="ru-RU" sz="18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Пара игроков встают лицом друг к другу и поднимают вверх руки – это ворота. Остальные игроки берутся за руки так, что получается цепочка. Игроки – ворота говорят считалку, а цепочка должна пройти между ними.</a:t>
            </a:r>
            <a:br>
              <a:rPr lang="ru-RU" sz="18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r>
              <a:rPr lang="ru-RU" sz="18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Считалка:</a:t>
            </a:r>
            <a:br>
              <a:rPr lang="ru-RU" sz="18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r>
              <a:rPr lang="ru-RU" sz="1800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Тра</a:t>
            </a:r>
            <a:r>
              <a:rPr lang="ru-RU" sz="18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- та – </a:t>
            </a:r>
            <a:r>
              <a:rPr lang="ru-RU" sz="1800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та</a:t>
            </a:r>
            <a:r>
              <a:rPr lang="ru-RU" sz="18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, </a:t>
            </a:r>
            <a:r>
              <a:rPr lang="ru-RU" sz="1800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тра</a:t>
            </a:r>
            <a:r>
              <a:rPr lang="ru-RU" sz="18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 – </a:t>
            </a:r>
            <a:r>
              <a:rPr lang="ru-RU" sz="1800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та</a:t>
            </a:r>
            <a:r>
              <a:rPr lang="ru-RU" sz="18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 – </a:t>
            </a:r>
            <a:r>
              <a:rPr lang="ru-RU" sz="1800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та</a:t>
            </a:r>
            <a:r>
              <a:rPr lang="ru-RU" sz="18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, </a:t>
            </a:r>
            <a:br>
              <a:rPr lang="ru-RU" sz="18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r>
              <a:rPr lang="ru-RU" sz="18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Отворяем ворота.</a:t>
            </a:r>
            <a:br>
              <a:rPr lang="ru-RU" sz="18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r>
              <a:rPr lang="ru-RU" sz="18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Золотые ворота. </a:t>
            </a:r>
            <a:br>
              <a:rPr lang="ru-RU" sz="18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r>
              <a:rPr lang="ru-RU" sz="18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Поспешите все сюда</a:t>
            </a:r>
            <a:br>
              <a:rPr lang="ru-RU" sz="18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r>
              <a:rPr lang="ru-RU" sz="18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Пропускаем раз,</a:t>
            </a:r>
            <a:br>
              <a:rPr lang="ru-RU" sz="18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r>
              <a:rPr lang="ru-RU" sz="18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Пропускаем два, </a:t>
            </a:r>
            <a:br>
              <a:rPr lang="ru-RU" sz="18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r>
              <a:rPr lang="ru-RU" sz="18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А на третий раз – </a:t>
            </a:r>
            <a:br>
              <a:rPr lang="ru-RU" sz="18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r>
              <a:rPr lang="ru-RU" sz="18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Не пропустим вас.</a:t>
            </a:r>
            <a:br>
              <a:rPr lang="ru-RU" sz="18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r>
              <a:rPr lang="ru-RU" sz="18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    С этими словами руки опускаются, ворота захлопываются. Те дети, которые оказались пойманными, становятся </a:t>
            </a:r>
            <a:br>
              <a:rPr lang="ru-RU" sz="18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r>
              <a:rPr lang="ru-RU" sz="18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дополнительными воротами. </a:t>
            </a:r>
            <a:br>
              <a:rPr lang="ru-RU" sz="18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r>
              <a:rPr lang="ru-RU" sz="18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«Ворота» побеждают, если им удалось </a:t>
            </a:r>
            <a:br>
              <a:rPr lang="ru-RU" sz="18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r>
              <a:rPr lang="ru-RU" sz="18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поймать всех игроков.</a:t>
            </a:r>
            <a:br>
              <a:rPr lang="ru-RU" sz="18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endParaRPr lang="ru-RU" sz="24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00562" y="214290"/>
            <a:ext cx="4429124" cy="1569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Игра </a:t>
            </a:r>
          </a:p>
          <a:p>
            <a:pPr algn="ctr"/>
            <a:r>
              <a:rPr lang="ru-RU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«Золотые ворота»</a:t>
            </a:r>
            <a:br>
              <a:rPr lang="ru-RU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endParaRPr lang="ru-RU" sz="32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14290"/>
            <a:ext cx="4500594" cy="157163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Palatino Linotype" pitchFamily="18" charset="0"/>
              </a:rPr>
              <a:t>Игра</a:t>
            </a:r>
            <a:br>
              <a:rPr lang="ru-RU" sz="3200" b="1" i="1" dirty="0" smtClean="0">
                <a:solidFill>
                  <a:srgbClr val="002060"/>
                </a:solidFill>
                <a:latin typeface="Palatino Linotype" pitchFamily="18" charset="0"/>
              </a:rPr>
            </a:br>
            <a:r>
              <a:rPr lang="ru-RU" sz="3200" b="1" i="1" dirty="0" smtClean="0">
                <a:solidFill>
                  <a:srgbClr val="002060"/>
                </a:solidFill>
                <a:latin typeface="Palatino Linotype" pitchFamily="18" charset="0"/>
              </a:rPr>
              <a:t>«Поймай дракона </a:t>
            </a:r>
            <a:br>
              <a:rPr lang="ru-RU" sz="3200" b="1" i="1" dirty="0" smtClean="0">
                <a:solidFill>
                  <a:srgbClr val="002060"/>
                </a:solidFill>
                <a:latin typeface="Palatino Linotype" pitchFamily="18" charset="0"/>
              </a:rPr>
            </a:br>
            <a:r>
              <a:rPr lang="ru-RU" sz="3200" b="1" i="1" dirty="0" smtClean="0">
                <a:solidFill>
                  <a:srgbClr val="002060"/>
                </a:solidFill>
                <a:latin typeface="Palatino Linotype" pitchFamily="18" charset="0"/>
              </a:rPr>
              <a:t>за хвост»</a:t>
            </a:r>
            <a:endParaRPr lang="ru-RU" sz="3200" b="1" i="1" dirty="0">
              <a:solidFill>
                <a:srgbClr val="002060"/>
              </a:solidFill>
              <a:latin typeface="Palatino Linotyp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57752" y="285728"/>
            <a:ext cx="4071966" cy="6143668"/>
          </a:xfrm>
        </p:spPr>
        <p:txBody>
          <a:bodyPr>
            <a:normAutofit/>
          </a:bodyPr>
          <a:lstStyle/>
          <a:p>
            <a:pPr algn="l"/>
            <a:r>
              <a:rPr lang="ru-RU" sz="16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     </a:t>
            </a:r>
            <a:r>
              <a:rPr lang="ru-RU" sz="20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Участвуют две команды по 10 человек. Строятся друг за другом, руки на пояс впереди стоящего. </a:t>
            </a:r>
          </a:p>
          <a:p>
            <a:pPr algn="l"/>
            <a:r>
              <a:rPr lang="ru-RU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 </a:t>
            </a:r>
            <a:r>
              <a:rPr lang="ru-RU" sz="20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 Получается два дракона, задача первого -поймать за хвост второго, т.е. последнего игрока. </a:t>
            </a:r>
          </a:p>
          <a:p>
            <a:pPr algn="l"/>
            <a:r>
              <a:rPr lang="ru-RU" sz="20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Игроки хвостовой части могут увертываться от головы первого дракона. Нельзя расцепляться, играющие должны крепко держаться друг за друга. </a:t>
            </a:r>
          </a:p>
          <a:p>
            <a:pPr algn="l"/>
            <a:r>
              <a:rPr lang="ru-RU" sz="20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  После игры задания меняются, теперь уже второй дракон должен поймать хвост первого. </a:t>
            </a:r>
          </a:p>
          <a:p>
            <a:pPr algn="l"/>
            <a:r>
              <a:rPr lang="ru-RU" sz="20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Приз получает дракон, успешно справившийся с заданием.</a:t>
            </a:r>
            <a:endParaRPr lang="ru-RU" sz="20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lum bright="10000" contrast="10000"/>
          </a:blip>
          <a:srcRect/>
          <a:stretch>
            <a:fillRect/>
          </a:stretch>
        </p:blipFill>
        <p:spPr bwMode="auto">
          <a:xfrm>
            <a:off x="285720" y="2500306"/>
            <a:ext cx="4357718" cy="34290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14876" y="285728"/>
            <a:ext cx="4214842" cy="147002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Palatino Linotype" pitchFamily="18" charset="0"/>
              </a:rPr>
              <a:t>Игра </a:t>
            </a:r>
            <a:br>
              <a:rPr lang="ru-RU" sz="3200" b="1" i="1" dirty="0" smtClean="0">
                <a:solidFill>
                  <a:srgbClr val="002060"/>
                </a:solidFill>
                <a:latin typeface="Palatino Linotype" pitchFamily="18" charset="0"/>
              </a:rPr>
            </a:br>
            <a:r>
              <a:rPr lang="ru-RU" sz="3200" b="1" i="1" dirty="0" smtClean="0">
                <a:solidFill>
                  <a:srgbClr val="002060"/>
                </a:solidFill>
                <a:latin typeface="Palatino Linotype" pitchFamily="18" charset="0"/>
              </a:rPr>
              <a:t>«Гонки мячей»</a:t>
            </a:r>
            <a:endParaRPr lang="ru-RU" sz="3200" b="1" i="1" dirty="0">
              <a:solidFill>
                <a:srgbClr val="002060"/>
              </a:solidFill>
              <a:latin typeface="Palatino Linotyp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285728"/>
            <a:ext cx="4214842" cy="6000792"/>
          </a:xfrm>
        </p:spPr>
        <p:txBody>
          <a:bodyPr>
            <a:noAutofit/>
          </a:bodyPr>
          <a:lstStyle/>
          <a:p>
            <a:pPr algn="l">
              <a:lnSpc>
                <a:spcPct val="120000"/>
              </a:lnSpc>
            </a:pPr>
            <a:r>
              <a:rPr lang="ru-RU" sz="18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     Для игры понадобятся 2 мяча. Игроки образуют большой круг и рассчитываются на первый – второй. </a:t>
            </a:r>
          </a:p>
          <a:p>
            <a:pPr algn="l">
              <a:lnSpc>
                <a:spcPct val="120000"/>
              </a:lnSpc>
            </a:pPr>
            <a:r>
              <a:rPr lang="ru-RU" sz="18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  Первые номера – одна команда, вторые – другая. Два рядом стоящих игрока – капитаны. У них в руках по мячу. </a:t>
            </a:r>
          </a:p>
          <a:p>
            <a:pPr algn="l">
              <a:lnSpc>
                <a:spcPct val="120000"/>
              </a:lnSpc>
            </a:pPr>
            <a:r>
              <a:rPr lang="ru-RU" sz="18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  После сигнала ведущего мячи передаются по кругу в разные стороны через одного игроку своей команды. </a:t>
            </a:r>
          </a:p>
          <a:p>
            <a:pPr algn="l">
              <a:lnSpc>
                <a:spcPct val="120000"/>
              </a:lnSpc>
            </a:pPr>
            <a:r>
              <a:rPr lang="ru-RU" sz="18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  Каждая команда стремится передавать мяч как можно быстрее, чтобы он скорее вернулся к капитану. </a:t>
            </a:r>
          </a:p>
          <a:p>
            <a:pPr algn="l">
              <a:lnSpc>
                <a:spcPct val="120000"/>
              </a:lnSpc>
            </a:pPr>
            <a:r>
              <a:rPr lang="ru-RU" sz="18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  Если мячи столкнулись, их надо поднять и с места падения продолжать игру. Побеждает команда, первая передавшая мяч по кругу.</a:t>
            </a:r>
            <a:endParaRPr lang="ru-RU" sz="18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2643182"/>
            <a:ext cx="4190996" cy="34575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643998" cy="2439982"/>
          </a:xfrm>
        </p:spPr>
        <p:txBody>
          <a:bodyPr>
            <a:normAutofit/>
          </a:bodyPr>
          <a:lstStyle/>
          <a:p>
            <a:pPr algn="l"/>
            <a:r>
              <a:rPr lang="ru-RU" sz="32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«Круговорот», «Ручеек», «Повтори – </a:t>
            </a:r>
            <a:r>
              <a:rPr lang="ru-RU" sz="3200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ка</a:t>
            </a:r>
            <a:r>
              <a:rPr lang="ru-RU" sz="32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», «Догони мяч» – эти и многие другие летние игры вы найдете в книге «Детские праздники»</a:t>
            </a:r>
            <a:endParaRPr lang="ru-RU" sz="32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lum bright="10000" contrast="10000"/>
          </a:blip>
          <a:srcRect/>
          <a:stretch>
            <a:fillRect/>
          </a:stretch>
        </p:blipFill>
        <p:spPr bwMode="auto">
          <a:xfrm>
            <a:off x="1357290" y="2500306"/>
            <a:ext cx="6357982" cy="39290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285728"/>
            <a:ext cx="7000924" cy="242889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Игры с детьми </a:t>
            </a:r>
            <a:b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на свежем воздухе </a:t>
            </a:r>
            <a:b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в профессиональной периодике</a:t>
            </a:r>
            <a:endParaRPr lang="ru-RU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lum bright="-10000" contrast="10000"/>
          </a:blip>
          <a:srcRect/>
          <a:stretch>
            <a:fillRect/>
          </a:stretch>
        </p:blipFill>
        <p:spPr bwMode="auto">
          <a:xfrm rot="20600882">
            <a:off x="777892" y="3324917"/>
            <a:ext cx="2170619" cy="30718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3643306" y="3357562"/>
            <a:ext cx="2286016" cy="309563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 rot="441121">
            <a:off x="6264230" y="3057403"/>
            <a:ext cx="2209805" cy="314327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361</Words>
  <Application>Microsoft Office PowerPoint</Application>
  <PresentationFormat>Экран (4:3)</PresentationFormat>
  <Paragraphs>46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 Уличные мероприятия  для библиотек </vt:lpstr>
      <vt:lpstr>Слайд 3</vt:lpstr>
      <vt:lpstr>          Детские праздники. [текст] Изд. 2-е / сост. Т. Новоселова. - Ростов н/Д : Изд-во «Феникс», 2003.- 256 с.       В книге «Детские праздники» собраны игры для детей школьного возраста, рассчитанные для занятий ими на улице в летний период.      Подойдет для библиотекарей, педагогов, воспитателей детских садов, организаторов мероприятий и родителей.   </vt:lpstr>
      <vt:lpstr>   Пара игроков встают лицом друг к другу и поднимают вверх руки – это ворота. Остальные игроки берутся за руки так, что получается цепочка. Игроки – ворота говорят считалку, а цепочка должна пройти между ними. Считалка: Тра- та – та, тра – та – та,  Отворяем ворота. Золотые ворота.  Поспешите все сюда Пропускаем раз, Пропускаем два,  А на третий раз –  Не пропустим вас.     С этими словами руки опускаются, ворота захлопываются. Те дети, которые оказались пойманными, становятся  дополнительными воротами.  «Ворота» побеждают, если им удалось  поймать всех игроков. </vt:lpstr>
      <vt:lpstr>Игра «Поймай дракона  за хвост»</vt:lpstr>
      <vt:lpstr>Игра  «Гонки мячей»</vt:lpstr>
      <vt:lpstr>«Круговорот», «Ручеек», «Повтори – ка», «Догони мяч» – эти и многие другие летние игры вы найдете в книге «Детские праздники»</vt:lpstr>
      <vt:lpstr>Игры с детьми  на свежем воздухе  в профессиональной периодике</vt:lpstr>
      <vt:lpstr>Бонранти Я.       Вместе с детьми в свободный час [текст]/ Я. Бонранти // Дошкольное воспитание.- 1999.- № 2.- С. 95-96  Веселые минутки: игры, скороговорки</vt:lpstr>
      <vt:lpstr>     Игры! Игры! Игры! [текст] // Книжки, нотки и игрушки…   .- 2002.- № 5.- С. 27-28      Подвижные игры для детей 2 - 7 лет.</vt:lpstr>
      <vt:lpstr> Маменко И.М.         Праздник воздушных шаров [текст] / И.М. Маменко// Книжки, нотки и игрушки…   .- 2005.- № 4.- С. 69-70      Подвижные игры с воздушными шарами</vt:lpstr>
      <vt:lpstr>     Трубка мира [текст] // Читаем, учимся, играем.- 2005.- № 4.- С. 78-83       Сценарий увлекательной  и познавательной игры в индейцев для среднего школьного возраста.</vt:lpstr>
      <vt:lpstr> Библиотечные   уличные акции </vt:lpstr>
      <vt:lpstr>Корнеева Ю.С.      От «открытого» чтения  к творчеству и познанию [текст] / Ю.С. Корнеева // Библиотечное дело.- 2016.- № 9.- С. 18-20        Библиотечные акции в городском пространстве.</vt:lpstr>
      <vt:lpstr>Сабитова Р.       Приглашаются гурманы [текст] / Р.Сабитова // Библиотека.- 2015.- № 12.- С. 28-30       Библиотечные акции</vt:lpstr>
      <vt:lpstr>     В ОМО ЦГБ вам помогут подобрать материалы для проведения уличных мероприятий и проконсультируют.       Спасибо за внимание и успехов  в работе!</vt:lpstr>
    </vt:vector>
  </TitlesOfParts>
  <Company>МБУК "ЦБС ЗГО"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Игры на воздухе,  или летние игры</dc:title>
  <dc:creator>ОКИО</dc:creator>
  <cp:lastModifiedBy>ОКИО</cp:lastModifiedBy>
  <cp:revision>41</cp:revision>
  <dcterms:created xsi:type="dcterms:W3CDTF">2017-05-15T11:27:56Z</dcterms:created>
  <dcterms:modified xsi:type="dcterms:W3CDTF">2017-05-16T13:00:46Z</dcterms:modified>
</cp:coreProperties>
</file>